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900" autoAdjust="0"/>
  </p:normalViewPr>
  <p:slideViewPr>
    <p:cSldViewPr snapToGrid="0" snapToObjects="1">
      <p:cViewPr varScale="1">
        <p:scale>
          <a:sx n="53" d="100"/>
          <a:sy n="53" d="100"/>
        </p:scale>
        <p:origin x="936" y="5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9890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Good morning/afternoon everyone, and welcome. Today, we'll be presenting our capstone project for the Real Estate Business Analysis initiative.</a:t>
            </a:r>
          </a:p>
          <a:p>
            <a:endParaRPr/>
          </a:p>
          <a:p>
            <a:r>
              <a:t>Our focus is on the HDB resale flat market, a crucial segment of Singapore's housing landscape. We aim to provide data-driven insights that can inform strategic decision-making within this sector.</a:t>
            </a:r>
          </a:p>
        </p:txBody>
      </p:sp>
      <p:sp>
        <p:nvSpPr>
          <p:cNvPr id="4" name="Slide Number Placeholder 3"/>
          <p:cNvSpPr>
            <a:spLocks noGrp="1"/>
          </p:cNvSpPr>
          <p:nvPr>
            <p:ph type="sldNum" sz="quarter" idx="5"/>
          </p:nvPr>
        </p:nvSpPr>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We used transaction volumes to infer demand. Towns with consistently high activity suggest hotspots of buyer interest and fast-moving inventory.</a:t>
            </a:r>
          </a:p>
        </p:txBody>
      </p:sp>
      <p:sp>
        <p:nvSpPr>
          <p:cNvPr id="4" name="Slide Number Placeholder 3"/>
          <p:cNvSpPr>
            <a:spLocks noGrp="1"/>
          </p:cNvSpPr>
          <p:nvPr>
            <p:ph type="sldNum" sz="quarter" idx="5"/>
          </p:nvPr>
        </p:nvSpPr>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Our Power BI dashboard lets users explore trends interactively. It features slicers, drill-downs, and tooltips to answer business questions on-the-fly.</a:t>
            </a:r>
          </a:p>
        </p:txBody>
      </p:sp>
      <p:sp>
        <p:nvSpPr>
          <p:cNvPr id="4" name="Slide Number Placeholder 3"/>
          <p:cNvSpPr>
            <a:spLocks noGrp="1"/>
          </p:cNvSpPr>
          <p:nvPr>
            <p:ph type="sldNum" sz="quarter" idx="5"/>
          </p:nvPr>
        </p:nvSpPr>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Based on our insights, different stakeholders can take strategic actions. For example, investors can seek undervalued areas with growth; agents can target hot areas; and policymakers can track affordability.</a:t>
            </a:r>
          </a:p>
        </p:txBody>
      </p:sp>
      <p:sp>
        <p:nvSpPr>
          <p:cNvPr id="4" name="Slide Number Placeholder 3"/>
          <p:cNvSpPr>
            <a:spLocks noGrp="1"/>
          </p:cNvSpPr>
          <p:nvPr>
            <p:ph type="sldNum" sz="quarter" idx="5"/>
          </p:nvPr>
        </p:nvSpPr>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We acknowledge limitations like lack of economic context and demographics. Future work can expand into predictive models and integrate external data sources for richer insights.</a:t>
            </a:r>
          </a:p>
        </p:txBody>
      </p:sp>
      <p:sp>
        <p:nvSpPr>
          <p:cNvPr id="4" name="Slide Number Placeholder 3"/>
          <p:cNvSpPr>
            <a:spLocks noGrp="1"/>
          </p:cNvSpPr>
          <p:nvPr>
            <p:ph type="sldNum" sz="quarter" idx="5"/>
          </p:nvPr>
        </p:nvSpPr>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Thank you for your attention. We’re ready to take your questions on our findings, dashboard, or recommendations.</a:t>
            </a:r>
          </a:p>
        </p:txBody>
      </p:sp>
      <p:sp>
        <p:nvSpPr>
          <p:cNvPr id="4" name="Slide Number Placeholder 3"/>
          <p:cNvSpPr>
            <a:spLocks noGrp="1"/>
          </p:cNvSpPr>
          <p:nvPr>
            <p:ph type="sldNum" sz="quarter" idx="5"/>
          </p:nvPr>
        </p:nvSpPr>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Once again, thank you for your time and attention today. Please feel free to reach out if you’d like to discuss this project further.</a:t>
            </a:r>
          </a:p>
        </p:txBody>
      </p:sp>
      <p:sp>
        <p:nvSpPr>
          <p:cNvPr id="4" name="Slide Number Placeholder 3"/>
          <p:cNvSpPr>
            <a:spLocks noGrp="1"/>
          </p:cNvSpPr>
          <p:nvPr>
            <p:ph type="sldNum" sz="quarter" idx="5"/>
          </p:nvPr>
        </p:nvSpPr>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Here's a brief overview of what we'll cover today. We'll start by setting the stage with our project's objectives, then dive into the data – where it came from and how we prepared it.</a:t>
            </a:r>
          </a:p>
          <a:p>
            <a:endParaRPr/>
          </a:p>
          <a:p>
            <a:r>
              <a:t>The core of our presentation will be the analytical findings and a walkthrough of our interactive dashboard, demonstrating how these insights translate into actionable business implications. Finally, we'll discuss our recommendations and open the floor for your questions.</a:t>
            </a:r>
          </a:p>
        </p:txBody>
      </p:sp>
      <p:sp>
        <p:nvSpPr>
          <p:cNvPr id="4" name="Slide Number Placeholder 3"/>
          <p:cNvSpPr>
            <a:spLocks noGrp="1"/>
          </p:cNvSpPr>
          <p:nvPr>
            <p:ph type="sldNum" sz="quarter" idx="5"/>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Our project centers on the HDB resale market, which plays a vital role in Singapore's housing accessibility and affordability. Despite the wealth of transaction data available, it's often challenging to extract clear, actionable intelligence from it.</a:t>
            </a:r>
          </a:p>
          <a:p>
            <a:endParaRPr/>
          </a:p>
          <a:p>
            <a:r>
              <a:t>Our main objective was to bridge this gap: to transform raw HDB resale transaction data into meaningful insights.</a:t>
            </a:r>
          </a:p>
        </p:txBody>
      </p:sp>
      <p:sp>
        <p:nvSpPr>
          <p:cNvPr id="4" name="Slide Number Placeholder 3"/>
          <p:cNvSpPr>
            <a:spLocks noGrp="1"/>
          </p:cNvSpPr>
          <p:nvPr>
            <p:ph type="sldNum" sz="quarter" idx="5"/>
          </p:nvPr>
        </p:nvSpPr>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The foundation of our analysis is the hdb_resale_flats dataset, primarily sourced from Data.gov.sg. It provides historical transaction records, invaluable for understanding market behavior.</a:t>
            </a:r>
          </a:p>
          <a:p>
            <a:endParaRPr/>
          </a:p>
          <a:p>
            <a:r>
              <a:t>We used Python for scripting and Power BI for modeling.</a:t>
            </a:r>
          </a:p>
        </p:txBody>
      </p:sp>
      <p:sp>
        <p:nvSpPr>
          <p:cNvPr id="4" name="Slide Number Placeholder 3"/>
          <p:cNvSpPr>
            <a:spLocks noGrp="1"/>
          </p:cNvSpPr>
          <p:nvPr>
            <p:ph type="sldNum" sz="quarter" idx="5"/>
          </p:nvPr>
        </p:nvSpPr>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Data quality is paramount. We handled missing values, addressed outliers through methods like IQR, and removed duplicates. Data types were standardized to support analysis.</a:t>
            </a:r>
          </a:p>
        </p:txBody>
      </p:sp>
      <p:sp>
        <p:nvSpPr>
          <p:cNvPr id="4" name="Slide Number Placeholder 3"/>
          <p:cNvSpPr>
            <a:spLocks noGrp="1"/>
          </p:cNvSpPr>
          <p:nvPr>
            <p:ph type="sldNum" sz="quarter" idx="5"/>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We enriched the dataset with calculated fields like Price per SQM, Remaining Lease Years, and Flat Age. These allowed for better trend analysis and segmentation. DAX in Power BI helped compute dynamic metrics.</a:t>
            </a:r>
          </a:p>
        </p:txBody>
      </p:sp>
      <p:sp>
        <p:nvSpPr>
          <p:cNvPr id="4" name="Slide Number Placeholder 3"/>
          <p:cNvSpPr>
            <a:spLocks noGrp="1"/>
          </p:cNvSpPr>
          <p:nvPr>
            <p:ph type="sldNum" sz="quarter" idx="5"/>
          </p:nvPr>
        </p:nvSpPr>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Our analysis shows consistent growth in resale prices and stable transaction volumes. This suggests a resilient and healthy HDB resale market.</a:t>
            </a:r>
          </a:p>
        </p:txBody>
      </p:sp>
      <p:sp>
        <p:nvSpPr>
          <p:cNvPr id="4" name="Slide Number Placeholder 3"/>
          <p:cNvSpPr>
            <a:spLocks noGrp="1"/>
          </p:cNvSpPr>
          <p:nvPr>
            <p:ph type="sldNum" sz="quarter" idx="5"/>
          </p:nvPr>
        </p:nvSpPr>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There are clear price differences by flat type and town. Central, mature towns command premiums due to location, amenities, and infrastructure.</a:t>
            </a:r>
          </a:p>
        </p:txBody>
      </p:sp>
      <p:sp>
        <p:nvSpPr>
          <p:cNvPr id="4" name="Slide Number Placeholder 3"/>
          <p:cNvSpPr>
            <a:spLocks noGrp="1"/>
          </p:cNvSpPr>
          <p:nvPr>
            <p:ph type="sldNum" sz="quarter" idx="5"/>
          </p:nvPr>
        </p:nvSpPr>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Lease remaining has a notable effect on resale price. Prices drop significantly once lease falls below 60 years, affecting asset value and resale potential.</a:t>
            </a:r>
          </a:p>
        </p:txBody>
      </p:sp>
      <p:sp>
        <p:nvSpPr>
          <p:cNvPr id="4" name="Slide Number Placeholder 3"/>
          <p:cNvSpPr>
            <a:spLocks noGrp="1"/>
          </p:cNvSpPr>
          <p:nvPr>
            <p:ph type="sldNum" sz="quarter" idx="5"/>
          </p:nvPr>
        </p:nvSpPr>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6" name="Group 5"/>
          <p:cNvGrpSpPr/>
          <p:nvPr/>
        </p:nvGrpSpPr>
        <p:grpSpPr>
          <a:xfrm>
            <a:off x="-1588" y="0"/>
            <a:ext cx="9145588" cy="6860798"/>
            <a:chOff x="-1588" y="0"/>
            <a:chExt cx="9145588" cy="6860798"/>
          </a:xfrm>
        </p:grpSpPr>
        <p:sp>
          <p:nvSpPr>
            <p:cNvPr id="9" name="Rectangle 8"/>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Oval 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866440" y="2226503"/>
            <a:ext cx="5917679" cy="2550877"/>
          </a:xfrm>
        </p:spPr>
        <p:txBody>
          <a:bodyPr anchor="b"/>
          <a:lstStyle>
            <a:lvl1pPr>
              <a:defRPr sz="4800"/>
            </a:lvl1pPr>
          </a:lstStyle>
          <a:p>
            <a:r>
              <a:rPr lang="en-US"/>
              <a:t>Click to edit Master title style</a:t>
            </a:r>
            <a:endParaRPr lang="en-US" dirty="0"/>
          </a:p>
        </p:txBody>
      </p:sp>
      <p:sp>
        <p:nvSpPr>
          <p:cNvPr id="3" name="Subtitle 2"/>
          <p:cNvSpPr>
            <a:spLocks noGrp="1"/>
          </p:cNvSpPr>
          <p:nvPr>
            <p:ph type="subTitle" idx="1"/>
          </p:nvPr>
        </p:nvSpPr>
        <p:spPr>
          <a:xfrm>
            <a:off x="866440" y="4777380"/>
            <a:ext cx="5917679"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7498080" y="1828800"/>
            <a:ext cx="990599" cy="228659"/>
          </a:xfrm>
        </p:spPr>
        <p:txBody>
          <a:bodyPr anchor="t"/>
          <a:lstStyle>
            <a:lvl1pPr algn="l">
              <a:defRPr b="0" i="0">
                <a:solidFill>
                  <a:schemeClr val="bg1">
                    <a:alpha val="60000"/>
                  </a:schemeClr>
                </a:solidFill>
              </a:defRPr>
            </a:lvl1pPr>
          </a:lstStyle>
          <a:p>
            <a:fld id="{5BCAD085-E8A6-8845-BD4E-CB4CCA059FC4}" type="datetimeFigureOut">
              <a:rPr lang="en-US" smtClean="0"/>
              <a:t>6/12/2025</a:t>
            </a:fld>
            <a:endParaRPr lang="en-US"/>
          </a:p>
        </p:txBody>
      </p:sp>
      <p:sp>
        <p:nvSpPr>
          <p:cNvPr id="5" name="Footer Placeholder 4"/>
          <p:cNvSpPr>
            <a:spLocks noGrp="1"/>
          </p:cNvSpPr>
          <p:nvPr>
            <p:ph type="ftr" sz="quarter" idx="11"/>
          </p:nvPr>
        </p:nvSpPr>
        <p:spPr bwMode="gray">
          <a:xfrm rot="5400000">
            <a:off x="6236208" y="3264408"/>
            <a:ext cx="3859795" cy="228660"/>
          </a:xfrm>
        </p:spPr>
        <p:txBody>
          <a:bodyPr/>
          <a:lstStyle>
            <a:lvl1pPr>
              <a:defRPr b="0" i="0">
                <a:solidFill>
                  <a:schemeClr val="bg1">
                    <a:alpha val="60000"/>
                  </a:schemeClr>
                </a:solidFill>
              </a:defRPr>
            </a:lvl1pPr>
          </a:lstStyle>
          <a:p>
            <a:endParaRPr lang="en-US"/>
          </a:p>
        </p:txBody>
      </p:sp>
      <p:sp>
        <p:nvSpPr>
          <p:cNvPr id="11" name="Rectangle 10"/>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9724295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10204164">
              <a:off x="426788" y="4564241"/>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Rectangle 15"/>
            <p:cNvSpPr/>
            <p:nvPr/>
          </p:nvSpPr>
          <p:spPr>
            <a:xfrm>
              <a:off x="421503" y="402165"/>
              <a:ext cx="8327939" cy="314113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rot="10800000">
              <a:off x="485023" y="2670079"/>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20"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1" y="4961454"/>
            <a:ext cx="642200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1" y="685800"/>
            <a:ext cx="6422004"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866440" y="5528192"/>
            <a:ext cx="6422004"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6/12/2025</a:t>
            </a:fld>
            <a:endParaRPr lang="en-US"/>
          </a:p>
        </p:txBody>
      </p:sp>
      <p:sp>
        <p:nvSpPr>
          <p:cNvPr id="6" name="Footer Placeholder 5"/>
          <p:cNvSpPr>
            <a:spLocks noGrp="1"/>
          </p:cNvSpPr>
          <p:nvPr>
            <p:ph type="ftr" sz="quarter" idx="11"/>
          </p:nvPr>
        </p:nvSpPr>
        <p:spPr/>
        <p:txBody>
          <a:bodyPr/>
          <a:lstStyle/>
          <a:p>
            <a:endParaRPr lang="en-US"/>
          </a:p>
        </p:txBody>
      </p:sp>
      <p:sp>
        <p:nvSpPr>
          <p:cNvPr id="10" name="Rectangle 9"/>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1767627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3" name="Group 2"/>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21010068">
              <a:off x="6359946" y="2780895"/>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Rectangle 8"/>
            <p:cNvSpPr/>
            <p:nvPr/>
          </p:nvSpPr>
          <p:spPr>
            <a:xfrm>
              <a:off x="485023" y="4343399"/>
              <a:ext cx="8182128" cy="21124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a:off x="485023" y="2854646"/>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927100"/>
            <a:ext cx="6422005" cy="1692720"/>
          </a:xfrm>
        </p:spPr>
        <p:txBody>
          <a:bodyPr/>
          <a:lstStyle>
            <a:lvl1pPr>
              <a:defRPr sz="3600"/>
            </a:lvl1pPr>
          </a:lstStyle>
          <a:p>
            <a:r>
              <a:rPr lang="en-US"/>
              <a:t>Click to edit Master title style</a:t>
            </a:r>
            <a:endParaRPr lang="en-US" dirty="0"/>
          </a:p>
        </p:txBody>
      </p:sp>
      <p:sp>
        <p:nvSpPr>
          <p:cNvPr id="13" name="Text Placeholder 3"/>
          <p:cNvSpPr>
            <a:spLocks noGrp="1"/>
          </p:cNvSpPr>
          <p:nvPr>
            <p:ph type="body" sz="half" idx="2"/>
          </p:nvPr>
        </p:nvSpPr>
        <p:spPr>
          <a:xfrm>
            <a:off x="866440" y="3488023"/>
            <a:ext cx="6422005" cy="2536857"/>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6/12/2025</a:t>
            </a:fld>
            <a:endParaRPr lang="en-US"/>
          </a:p>
        </p:txBody>
      </p:sp>
      <p:sp>
        <p:nvSpPr>
          <p:cNvPr id="5" name="Footer Placeholder 4"/>
          <p:cNvSpPr>
            <a:spLocks noGrp="1"/>
          </p:cNvSpPr>
          <p:nvPr>
            <p:ph type="ftr" sz="quarter" idx="11"/>
          </p:nvPr>
        </p:nvSpPr>
        <p:spPr/>
        <p:txBody>
          <a:bodyPr/>
          <a:lstStyle/>
          <a:p>
            <a:endParaRPr lang="en-US"/>
          </a:p>
        </p:txBody>
      </p:sp>
      <p:sp>
        <p:nvSpPr>
          <p:cNvPr id="8" name="Rectangle 7"/>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3820116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21010068">
              <a:off x="6359946" y="4309201"/>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10"/>
            <p:cNvSpPr/>
            <p:nvPr/>
          </p:nvSpPr>
          <p:spPr bwMode="gray">
            <a:xfrm>
              <a:off x="485023" y="4381500"/>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24"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3" name="TextBox 22"/>
          <p:cNvSpPr txBox="1"/>
          <p:nvPr/>
        </p:nvSpPr>
        <p:spPr bwMode="gray">
          <a:xfrm>
            <a:off x="647430" y="651690"/>
            <a:ext cx="601591" cy="1323439"/>
          </a:xfrm>
          <a:prstGeom prst="rect">
            <a:avLst/>
          </a:prstGeom>
          <a:noFill/>
        </p:spPr>
        <p:txBody>
          <a:bodyPr wrap="square" rtlCol="0">
            <a:spAutoFit/>
          </a:bodyPr>
          <a:lstStyle/>
          <a:p>
            <a:pPr algn="r"/>
            <a:r>
              <a:rPr lang="en-US" sz="8000" b="0" i="0" dirty="0">
                <a:solidFill>
                  <a:schemeClr val="accent1">
                    <a:lumMod val="60000"/>
                    <a:lumOff val="40000"/>
                  </a:schemeClr>
                </a:solidFill>
                <a:latin typeface="Arial"/>
                <a:cs typeface="Arial"/>
              </a:rPr>
              <a:t>“</a:t>
            </a:r>
          </a:p>
        </p:txBody>
      </p:sp>
      <p:sp>
        <p:nvSpPr>
          <p:cNvPr id="14" name="TextBox 13"/>
          <p:cNvSpPr txBox="1"/>
          <p:nvPr/>
        </p:nvSpPr>
        <p:spPr bwMode="gray">
          <a:xfrm>
            <a:off x="7069418" y="2900292"/>
            <a:ext cx="619063" cy="1323439"/>
          </a:xfrm>
          <a:prstGeom prst="rect">
            <a:avLst/>
          </a:prstGeom>
          <a:noFill/>
        </p:spPr>
        <p:txBody>
          <a:bodyPr wrap="square" rtlCol="0">
            <a:spAutoFit/>
          </a:bodyPr>
          <a:lstStyle/>
          <a:p>
            <a:pPr algn="r"/>
            <a:r>
              <a:rPr lang="en-US" sz="80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128060" y="927099"/>
            <a:ext cx="6160385" cy="2882179"/>
          </a:xfrm>
        </p:spPr>
        <p:txBody>
          <a:bodyPr anchor="ctr"/>
          <a:lstStyle>
            <a:lvl1pPr>
              <a:defRPr sz="3600"/>
            </a:lvl1pPr>
          </a:lstStyle>
          <a:p>
            <a:r>
              <a:rPr lang="en-US"/>
              <a:t>Click to edit Master title style</a:t>
            </a:r>
            <a:endParaRPr lang="en-US" dirty="0"/>
          </a:p>
        </p:txBody>
      </p:sp>
      <p:sp>
        <p:nvSpPr>
          <p:cNvPr id="17" name="Text Placeholder 3"/>
          <p:cNvSpPr>
            <a:spLocks noGrp="1"/>
          </p:cNvSpPr>
          <p:nvPr>
            <p:ph type="body" sz="half" idx="13"/>
          </p:nvPr>
        </p:nvSpPr>
        <p:spPr bwMode="gray">
          <a:xfrm>
            <a:off x="1387278" y="3809278"/>
            <a:ext cx="5646143" cy="333113"/>
          </a:xfrm>
        </p:spPr>
        <p:txBody>
          <a:bodyPr>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6" name="Text Placeholder 3"/>
          <p:cNvSpPr>
            <a:spLocks noGrp="1"/>
          </p:cNvSpPr>
          <p:nvPr>
            <p:ph type="body" sz="half" idx="2"/>
          </p:nvPr>
        </p:nvSpPr>
        <p:spPr>
          <a:xfrm>
            <a:off x="866440" y="5000816"/>
            <a:ext cx="6343673" cy="1010619"/>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6/12/2025</a:t>
            </a:fld>
            <a:endParaRPr lang="en-US"/>
          </a:p>
        </p:txBody>
      </p:sp>
      <p:sp>
        <p:nvSpPr>
          <p:cNvPr id="5" name="Footer Placeholder 4"/>
          <p:cNvSpPr>
            <a:spLocks noGrp="1"/>
          </p:cNvSpPr>
          <p:nvPr>
            <p:ph type="ftr" sz="quarter" idx="11"/>
          </p:nvPr>
        </p:nvSpPr>
        <p:spPr/>
        <p:txBody>
          <a:bodyPr/>
          <a:lstStyle/>
          <a:p>
            <a:endParaRPr lang="en-US"/>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32622859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1588" y="0"/>
            <a:ext cx="9145588" cy="6860798"/>
            <a:chOff x="-1588" y="0"/>
            <a:chExt cx="9145588" cy="6860798"/>
          </a:xfrm>
        </p:grpSpPr>
        <p:sp>
          <p:nvSpPr>
            <p:cNvPr id="10" name="Rectangle 9"/>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p:nvPr/>
          </p:nvSpPr>
          <p:spPr bwMode="gray">
            <a:xfrm rot="21010068">
              <a:off x="6359946" y="431124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7"/>
            <p:cNvSpPr/>
            <p:nvPr/>
          </p:nvSpPr>
          <p:spPr bwMode="gray">
            <a:xfrm>
              <a:off x="485023" y="4381500"/>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17"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2057400"/>
            <a:ext cx="6422005" cy="20955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1" y="5024908"/>
            <a:ext cx="6422004" cy="994891"/>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6/12/2025</a:t>
            </a:fld>
            <a:endParaRPr lang="en-US"/>
          </a:p>
        </p:txBody>
      </p:sp>
      <p:sp>
        <p:nvSpPr>
          <p:cNvPr id="5" name="Footer Placeholder 4"/>
          <p:cNvSpPr>
            <a:spLocks noGrp="1"/>
          </p:cNvSpPr>
          <p:nvPr>
            <p:ph type="ftr" sz="quarter" idx="11"/>
          </p:nvPr>
        </p:nvSpPr>
        <p:spPr/>
        <p:txBody>
          <a:bodyPr/>
          <a:lstStyle/>
          <a:p>
            <a:endParaRPr lang="en-US"/>
          </a:p>
        </p:txBody>
      </p:sp>
      <p:sp>
        <p:nvSpPr>
          <p:cNvPr id="7" name="Rectangle 6"/>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22505374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866440" y="927100"/>
            <a:ext cx="6423593" cy="709864"/>
          </a:xfrm>
        </p:spPr>
        <p:txBody>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866440" y="2489200"/>
            <a:ext cx="2313432"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3"/>
          <p:cNvSpPr>
            <a:spLocks noGrp="1"/>
          </p:cNvSpPr>
          <p:nvPr>
            <p:ph type="body" sz="half" idx="15"/>
          </p:nvPr>
        </p:nvSpPr>
        <p:spPr>
          <a:xfrm>
            <a:off x="866440" y="3147164"/>
            <a:ext cx="2313432"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405614" y="2489200"/>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Text Placeholder 3"/>
          <p:cNvSpPr>
            <a:spLocks noGrp="1"/>
          </p:cNvSpPr>
          <p:nvPr>
            <p:ph type="body" sz="half" idx="16"/>
          </p:nvPr>
        </p:nvSpPr>
        <p:spPr>
          <a:xfrm>
            <a:off x="3408471" y="3147164"/>
            <a:ext cx="2318918"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958642" y="2489200"/>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Text Placeholder 3"/>
          <p:cNvSpPr>
            <a:spLocks noGrp="1"/>
          </p:cNvSpPr>
          <p:nvPr>
            <p:ph type="body" sz="half" idx="17"/>
          </p:nvPr>
        </p:nvSpPr>
        <p:spPr>
          <a:xfrm>
            <a:off x="5960935" y="3147164"/>
            <a:ext cx="2316625"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294530"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849521"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BCAD085-E8A6-8845-BD4E-CB4CCA059FC4}" type="datetimeFigureOut">
              <a:rPr lang="en-US" smtClean="0"/>
              <a:t>6/12/2025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7678616" y="295730"/>
            <a:ext cx="791308" cy="767687"/>
          </a:xfrm>
          <a:prstGeom prst="rect">
            <a:avLst/>
          </a:prstGeom>
        </p:spPr>
        <p:txBody>
          <a:bodyPr/>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33387945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866440" y="927100"/>
            <a:ext cx="6345260" cy="709864"/>
          </a:xfrm>
        </p:spPr>
        <p:txBody>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866440" y="4179596"/>
            <a:ext cx="2313432"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Picture Placeholder 2"/>
          <p:cNvSpPr>
            <a:spLocks noGrp="1" noChangeAspect="1"/>
          </p:cNvSpPr>
          <p:nvPr>
            <p:ph type="pic" idx="15"/>
          </p:nvPr>
        </p:nvSpPr>
        <p:spPr>
          <a:xfrm>
            <a:off x="1019055"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8"/>
          </p:nvPr>
        </p:nvSpPr>
        <p:spPr>
          <a:xfrm>
            <a:off x="866439" y="4837558"/>
            <a:ext cx="2313432"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411125" y="4179595"/>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8" name="Picture Placeholder 2"/>
          <p:cNvSpPr>
            <a:spLocks noGrp="1" noChangeAspect="1"/>
          </p:cNvSpPr>
          <p:nvPr>
            <p:ph type="pic" idx="21"/>
          </p:nvPr>
        </p:nvSpPr>
        <p:spPr>
          <a:xfrm>
            <a:off x="3553189"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411125" y="4848208"/>
            <a:ext cx="2318918"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958642" y="4179596"/>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9" name="Picture Placeholder 2"/>
          <p:cNvSpPr>
            <a:spLocks noGrp="1" noChangeAspect="1"/>
          </p:cNvSpPr>
          <p:nvPr>
            <p:ph type="pic" idx="22"/>
          </p:nvPr>
        </p:nvSpPr>
        <p:spPr>
          <a:xfrm>
            <a:off x="6108641"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58642" y="4837558"/>
            <a:ext cx="2318918"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0" name="Straight Connector 39"/>
          <p:cNvCxnSpPr/>
          <p:nvPr/>
        </p:nvCxnSpPr>
        <p:spPr>
          <a:xfrm>
            <a:off x="3290019"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849521"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BCAD085-E8A6-8845-BD4E-CB4CCA059FC4}" type="datetimeFigureOut">
              <a:rPr lang="en-US" smtClean="0"/>
              <a:t>6/12/2025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7678616" y="295730"/>
            <a:ext cx="791308" cy="767687"/>
          </a:xfrm>
          <a:prstGeom prst="rect">
            <a:avLst/>
          </a:prstGeom>
        </p:spPr>
        <p:txBody>
          <a:bodyPr/>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27990527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621301" y="6387910"/>
            <a:ext cx="990599" cy="228659"/>
          </a:xfrm>
        </p:spPr>
        <p:txBody>
          <a:bodyPr/>
          <a:lstStyle/>
          <a:p>
            <a:fld id="{5BCAD085-E8A6-8845-BD4E-CB4CCA059FC4}" type="datetimeFigureOut">
              <a:rPr lang="en-US" smtClean="0"/>
              <a:t>6/12/2025</a:t>
            </a:fld>
            <a:endParaRPr lang="en-US"/>
          </a:p>
        </p:txBody>
      </p:sp>
      <p:sp>
        <p:nvSpPr>
          <p:cNvPr id="5" name="Footer Placeholder 4"/>
          <p:cNvSpPr>
            <a:spLocks noGrp="1"/>
          </p:cNvSpPr>
          <p:nvPr>
            <p:ph type="ftr" sz="quarter" idx="11"/>
          </p:nvPr>
        </p:nvSpPr>
        <p:spPr>
          <a:xfrm>
            <a:off x="516133" y="6387910"/>
            <a:ext cx="3859795" cy="228660"/>
          </a:xfrm>
        </p:spPr>
        <p:txBody>
          <a:bodyPr/>
          <a:lstStyle/>
          <a:p>
            <a:endParaRPr lang="en-US"/>
          </a:p>
        </p:txBody>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35426136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1588" y="0"/>
            <a:ext cx="9120420" cy="6860798"/>
            <a:chOff x="-1588" y="0"/>
            <a:chExt cx="9120420" cy="6860798"/>
          </a:xfrm>
        </p:grpSpPr>
        <p:sp>
          <p:nvSpPr>
            <p:cNvPr id="11" name="Rectangle 10"/>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Freeform 5"/>
            <p:cNvSpPr/>
            <p:nvPr/>
          </p:nvSpPr>
          <p:spPr bwMode="gray">
            <a:xfrm rot="4966650">
              <a:off x="4673046" y="5107506"/>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sp>
        <p:nvSpPr>
          <p:cNvPr id="17" name="Rectangle 16"/>
          <p:cNvSpPr/>
          <p:nvPr/>
        </p:nvSpPr>
        <p:spPr>
          <a:xfrm>
            <a:off x="414867" y="402165"/>
            <a:ext cx="46105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9"/>
          <p:cNvSpPr/>
          <p:nvPr/>
        </p:nvSpPr>
        <p:spPr bwMode="gray">
          <a:xfrm rot="5400000">
            <a:off x="1299309"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8"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sp>
        <p:nvSpPr>
          <p:cNvPr id="2" name="Vertical Title 1"/>
          <p:cNvSpPr>
            <a:spLocks noGrp="1"/>
          </p:cNvSpPr>
          <p:nvPr>
            <p:ph type="title" orient="vert"/>
          </p:nvPr>
        </p:nvSpPr>
        <p:spPr>
          <a:xfrm>
            <a:off x="6174928" y="1447799"/>
            <a:ext cx="1113516" cy="4572001"/>
          </a:xfrm>
        </p:spPr>
        <p:txBody>
          <a:bodyPr vert="eaVert" anchor="ctr"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866738" y="1447799"/>
            <a:ext cx="4416936" cy="4572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6/12/2025</a:t>
            </a:fld>
            <a:endParaRPr lang="en-US"/>
          </a:p>
        </p:txBody>
      </p:sp>
      <p:sp>
        <p:nvSpPr>
          <p:cNvPr id="5" name="Footer Placeholder 4"/>
          <p:cNvSpPr>
            <a:spLocks noGrp="1"/>
          </p:cNvSpPr>
          <p:nvPr>
            <p:ph type="ftr" sz="quarter" idx="11"/>
          </p:nvPr>
        </p:nvSpPr>
        <p:spPr>
          <a:xfrm>
            <a:off x="538546" y="6365498"/>
            <a:ext cx="3859795" cy="228660"/>
          </a:xfrm>
        </p:spPr>
        <p:txBody>
          <a:bodyPr/>
          <a:lstStyle/>
          <a:p>
            <a:endParaRPr lang="en-US"/>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223888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65970" y="927098"/>
            <a:ext cx="6343672" cy="709865"/>
          </a:xfrm>
        </p:spPr>
        <p:txBody>
          <a:bodyPr anchor="ctr"/>
          <a:lstStyle>
            <a:lvl1pPr>
              <a:defRPr sz="32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6/12/2025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4002205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rot="16200000">
              <a:off x="3105027"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8" name="Freeform 5"/>
            <p:cNvSpPr/>
            <p:nvPr/>
          </p:nvSpPr>
          <p:spPr bwMode="gray">
            <a:xfrm rot="15687606">
              <a:off x="3320102"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77534" y="2257588"/>
            <a:ext cx="3090672" cy="3020344"/>
          </a:xfrm>
        </p:spPr>
        <p:txBody>
          <a:bodyPr anchor="ct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5119261" y="2257588"/>
            <a:ext cx="3082516" cy="302034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6/12/2025</a:t>
            </a:fld>
            <a:endParaRPr lang="en-US"/>
          </a:p>
        </p:txBody>
      </p:sp>
      <p:sp>
        <p:nvSpPr>
          <p:cNvPr id="5" name="Footer Placeholder 4"/>
          <p:cNvSpPr>
            <a:spLocks noGrp="1"/>
          </p:cNvSpPr>
          <p:nvPr>
            <p:ph type="ftr" sz="quarter" idx="11"/>
          </p:nvPr>
        </p:nvSpPr>
        <p:spPr/>
        <p:txBody>
          <a:bodyPr/>
          <a:lstStyle/>
          <a:p>
            <a:endParaRPr lang="en-US"/>
          </a:p>
        </p:txBody>
      </p:sp>
      <p:sp>
        <p:nvSpPr>
          <p:cNvPr id="8" name="Rectangle 7"/>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2021289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a:t>Click to edit Master title style</a:t>
            </a:r>
            <a:endParaRPr lang="en-US" dirty="0"/>
          </a:p>
        </p:txBody>
      </p:sp>
      <p:sp>
        <p:nvSpPr>
          <p:cNvPr id="3" name="Content Placeholder 2"/>
          <p:cNvSpPr>
            <a:spLocks noGrp="1"/>
          </p:cNvSpPr>
          <p:nvPr>
            <p:ph sz="half" idx="1"/>
          </p:nvPr>
        </p:nvSpPr>
        <p:spPr>
          <a:xfrm>
            <a:off x="866440" y="2489200"/>
            <a:ext cx="3636980" cy="35306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0581" y="2489203"/>
            <a:ext cx="3636980" cy="3530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6/12/2025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3588965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69918" y="2489200"/>
            <a:ext cx="3633502" cy="759290"/>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66440" y="3248490"/>
            <a:ext cx="3636980" cy="277131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0581" y="2489200"/>
            <a:ext cx="3636979" cy="756635"/>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0581" y="3245835"/>
            <a:ext cx="3636980" cy="27739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6/12/2025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655333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6/12/2025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1575962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Date Placeholder 1"/>
          <p:cNvSpPr>
            <a:spLocks noGrp="1"/>
          </p:cNvSpPr>
          <p:nvPr>
            <p:ph type="dt" sz="half" idx="10"/>
          </p:nvPr>
        </p:nvSpPr>
        <p:spPr/>
        <p:txBody>
          <a:bodyPr/>
          <a:lstStyle/>
          <a:p>
            <a:fld id="{5BCAD085-E8A6-8845-BD4E-CB4CCA059FC4}" type="datetimeFigureOut">
              <a:rPr lang="en-US" smtClean="0"/>
              <a:t>6/12/2025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7678616" y="295730"/>
            <a:ext cx="791308" cy="767687"/>
          </a:xfrm>
          <a:prstGeom prst="rect">
            <a:avLst/>
          </a:prstGeom>
        </p:spPr>
        <p:txBody>
          <a:bodyPr/>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40935562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bwMode="gray">
            <a:xfrm rot="16200000">
              <a:off x="2548536"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22" name="Freeform 5"/>
            <p:cNvSpPr/>
            <p:nvPr/>
          </p:nvSpPr>
          <p:spPr bwMode="gray">
            <a:xfrm rot="15687606">
              <a:off x="2769747"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1447800"/>
            <a:ext cx="2712590" cy="1495588"/>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568927" y="1447800"/>
            <a:ext cx="3632850"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866441" y="3086845"/>
            <a:ext cx="2712589" cy="2933701"/>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6/12/2025</a:t>
            </a:fld>
            <a:endParaRPr lang="en-US"/>
          </a:p>
        </p:txBody>
      </p:sp>
      <p:sp>
        <p:nvSpPr>
          <p:cNvPr id="6" name="Footer Placeholder 5"/>
          <p:cNvSpPr>
            <a:spLocks noGrp="1"/>
          </p:cNvSpPr>
          <p:nvPr>
            <p:ph type="ftr" sz="quarter" idx="11"/>
          </p:nvPr>
        </p:nvSpPr>
        <p:spPr/>
        <p:txBody>
          <a:bodyPr/>
          <a:lstStyle/>
          <a:p>
            <a:endParaRPr lang="en-US"/>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4120787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bwMode="gray">
            <a:xfrm rot="16200000">
              <a:off x="2852610"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24" name="Freeform 5"/>
            <p:cNvSpPr/>
            <p:nvPr/>
          </p:nvSpPr>
          <p:spPr bwMode="gray">
            <a:xfrm rot="15687606">
              <a:off x="3074559"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1381390"/>
            <a:ext cx="2987089" cy="157480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4722909" y="1320800"/>
            <a:ext cx="2791102" cy="421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0" y="3086100"/>
            <a:ext cx="2987089" cy="24511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6/12/2025</a:t>
            </a:fld>
            <a:endParaRPr lang="en-US"/>
          </a:p>
        </p:txBody>
      </p:sp>
      <p:sp>
        <p:nvSpPr>
          <p:cNvPr id="6" name="Footer Placeholder 5"/>
          <p:cNvSpPr>
            <a:spLocks noGrp="1"/>
          </p:cNvSpPr>
          <p:nvPr>
            <p:ph type="ftr" sz="quarter" idx="11"/>
          </p:nvPr>
        </p:nvSpPr>
        <p:spPr/>
        <p:txBody>
          <a:bodyPr/>
          <a:lstStyle/>
          <a:p>
            <a:endParaRPr lang="en-US"/>
          </a:p>
        </p:txBody>
      </p:sp>
      <p:sp>
        <p:nvSpPr>
          <p:cNvPr id="10" name="Rectangle 9"/>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590445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6" name="Group 5"/>
          <p:cNvGrpSpPr/>
          <p:nvPr/>
        </p:nvGrpSpPr>
        <p:grpSpPr>
          <a:xfrm>
            <a:off x="-1588" y="0"/>
            <a:ext cx="9145588" cy="6860798"/>
            <a:chOff x="-1588" y="0"/>
            <a:chExt cx="9145588" cy="6860798"/>
          </a:xfrm>
        </p:grpSpPr>
        <p:sp>
          <p:nvSpPr>
            <p:cNvPr id="14" name="Rectangle 13"/>
            <p:cNvSpPr/>
            <p:nvPr/>
          </p:nvSpPr>
          <p:spPr>
            <a:xfrm>
              <a:off x="0" y="0"/>
              <a:ext cx="9118832"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Freeform 5"/>
            <p:cNvSpPr/>
            <p:nvPr/>
          </p:nvSpPr>
          <p:spPr bwMode="gray">
            <a:xfrm rot="21010068">
              <a:off x="6359946" y="179029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5" name="Freeform 24"/>
            <p:cNvSpPr/>
            <p:nvPr/>
          </p:nvSpPr>
          <p:spPr bwMode="gray">
            <a:xfrm>
              <a:off x="485023" y="1856450"/>
              <a:ext cx="8173954" cy="4535226"/>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0"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Placeholder 1"/>
          <p:cNvSpPr>
            <a:spLocks noGrp="1"/>
          </p:cNvSpPr>
          <p:nvPr>
            <p:ph type="title"/>
          </p:nvPr>
        </p:nvSpPr>
        <p:spPr bwMode="gray">
          <a:xfrm>
            <a:off x="866440" y="927099"/>
            <a:ext cx="6345260" cy="709865"/>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864382" y="2489200"/>
            <a:ext cx="6345260" cy="3530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74443" y="6365498"/>
            <a:ext cx="990599" cy="228659"/>
          </a:xfrm>
          <a:prstGeom prst="rect">
            <a:avLst/>
          </a:prstGeom>
        </p:spPr>
        <p:txBody>
          <a:bodyPr vert="horz" lIns="91440" tIns="45720" rIns="91440" bIns="45720" rtlCol="0" anchor="b"/>
          <a:lstStyle>
            <a:lvl1pPr algn="r">
              <a:defRPr sz="900" b="1" i="0">
                <a:solidFill>
                  <a:schemeClr val="accent1"/>
                </a:solidFill>
              </a:defRPr>
            </a:lvl1pPr>
          </a:lstStyle>
          <a:p>
            <a:fld id="{5BCAD085-E8A6-8845-BD4E-CB4CCA059FC4}" type="datetimeFigureOut">
              <a:rPr lang="en-US" smtClean="0"/>
              <a:t>6/12/2025</a:t>
            </a:fld>
            <a:endParaRPr lang="en-US"/>
          </a:p>
        </p:txBody>
      </p:sp>
      <p:sp>
        <p:nvSpPr>
          <p:cNvPr id="5" name="Footer Placeholder 4"/>
          <p:cNvSpPr>
            <a:spLocks noGrp="1"/>
          </p:cNvSpPr>
          <p:nvPr>
            <p:ph type="ftr" sz="quarter" idx="3"/>
          </p:nvPr>
        </p:nvSpPr>
        <p:spPr>
          <a:xfrm>
            <a:off x="590843" y="6365497"/>
            <a:ext cx="3859795" cy="228660"/>
          </a:xfrm>
          <a:prstGeom prst="rect">
            <a:avLst/>
          </a:prstGeom>
        </p:spPr>
        <p:txBody>
          <a:bodyPr vert="horz" lIns="91440" tIns="45720" rIns="91440" bIns="45720" rtlCol="0" anchor="b"/>
          <a:lstStyle>
            <a:lvl1pPr algn="l">
              <a:defRPr sz="900" b="1" i="0">
                <a:solidFill>
                  <a:schemeClr val="accent1"/>
                </a:solidFill>
              </a:defRPr>
            </a:lvl1pPr>
          </a:lstStyle>
          <a:p>
            <a:endParaRPr lang="en-US"/>
          </a:p>
        </p:txBody>
      </p:sp>
      <p:sp>
        <p:nvSpPr>
          <p:cNvPr id="26" name="Rectangle 25"/>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8" name="Slide Number Placeholder 5"/>
          <p:cNvSpPr>
            <a:spLocks noGrp="1"/>
          </p:cNvSpPr>
          <p:nvPr>
            <p:ph type="sldNum" sz="quarter" idx="4"/>
          </p:nvPr>
        </p:nvSpPr>
        <p:spPr bwMode="gray">
          <a:xfrm>
            <a:off x="7678616" y="295730"/>
            <a:ext cx="791308" cy="767687"/>
          </a:xfrm>
          <a:prstGeom prst="rect">
            <a:avLst/>
          </a:prstGeom>
        </p:spPr>
        <p:txBody>
          <a:bodyPr anchor="b"/>
          <a:lstStyle>
            <a:lvl1pPr algn="ctr">
              <a:defRPr sz="2800">
                <a:solidFill>
                  <a:schemeClr val="bg1"/>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32028110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b="0" i="0" kern="120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685800" indent="-283464"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96012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23444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150876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18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0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225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24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erson in a suit and tie&#10;&#10;AI-generated content may be incorrect.">
            <a:extLst>
              <a:ext uri="{FF2B5EF4-FFF2-40B4-BE49-F238E27FC236}">
                <a16:creationId xmlns:a16="http://schemas.microsoft.com/office/drawing/2014/main" id="{F19E965C-0A06-65B5-78F6-FDDD71F8E99B}"/>
              </a:ext>
            </a:extLst>
          </p:cNvPr>
          <p:cNvPicPr>
            <a:picLocks noChangeAspect="1"/>
          </p:cNvPicPr>
          <p:nvPr/>
        </p:nvPicPr>
        <p:blipFill>
          <a:blip r:embed="rId3">
            <a:alphaModFix amt="20000"/>
          </a:blip>
          <a:stretch>
            <a:fillRect/>
          </a:stretch>
        </p:blipFill>
        <p:spPr>
          <a:xfrm>
            <a:off x="1149016" y="2165685"/>
            <a:ext cx="6845968" cy="4563978"/>
          </a:xfrm>
          <a:prstGeom prst="rect">
            <a:avLst/>
          </a:prstGeom>
        </p:spPr>
      </p:pic>
      <p:sp>
        <p:nvSpPr>
          <p:cNvPr id="2" name="Title 1"/>
          <p:cNvSpPr>
            <a:spLocks noGrp="1"/>
          </p:cNvSpPr>
          <p:nvPr>
            <p:ph type="title"/>
          </p:nvPr>
        </p:nvSpPr>
        <p:spPr/>
        <p:txBody>
          <a:bodyPr/>
          <a:lstStyle/>
          <a:p>
            <a:r>
              <a:t>Real Estate Business Analysis Capstone Project: Uncovering Trends in HDB Resale Flats</a:t>
            </a:r>
          </a:p>
        </p:txBody>
      </p:sp>
      <p:sp>
        <p:nvSpPr>
          <p:cNvPr id="3" name="Content Placeholder 2"/>
          <p:cNvSpPr>
            <a:spLocks noGrp="1"/>
          </p:cNvSpPr>
          <p:nvPr>
            <p:ph idx="1"/>
          </p:nvPr>
        </p:nvSpPr>
        <p:spPr/>
        <p:txBody>
          <a:bodyPr/>
          <a:lstStyle/>
          <a:p>
            <a:r>
              <a:rPr dirty="0"/>
              <a:t>Data-Driven Insights for Strategic Decision-Making</a:t>
            </a:r>
          </a:p>
          <a:p>
            <a:r>
              <a:rPr lang="en-US" dirty="0"/>
              <a:t>Raymond</a:t>
            </a:r>
            <a:endParaRPr dirty="0"/>
          </a:p>
          <a:p>
            <a:r>
              <a:rPr dirty="0"/>
              <a:t>Date</a:t>
            </a:r>
          </a:p>
          <a:p>
            <a:r>
              <a:rPr dirty="0"/>
              <a:t>Course/Program: Real Estate Business Analysis Initiative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Market Activity: Identifying Demand Hotspots</a:t>
            </a:r>
          </a:p>
        </p:txBody>
      </p:sp>
      <p:pic>
        <p:nvPicPr>
          <p:cNvPr id="5" name="Picture 4" descr="A screenshot of a computer&#10;&#10;AI-generated content may be incorrect.">
            <a:extLst>
              <a:ext uri="{FF2B5EF4-FFF2-40B4-BE49-F238E27FC236}">
                <a16:creationId xmlns:a16="http://schemas.microsoft.com/office/drawing/2014/main" id="{17DA2233-F45F-AEED-5828-30B2982760DA}"/>
              </a:ext>
            </a:extLst>
          </p:cNvPr>
          <p:cNvPicPr>
            <a:picLocks noChangeAspect="1"/>
          </p:cNvPicPr>
          <p:nvPr/>
        </p:nvPicPr>
        <p:blipFill>
          <a:blip r:embed="rId3"/>
          <a:stretch>
            <a:fillRect/>
          </a:stretch>
        </p:blipFill>
        <p:spPr>
          <a:xfrm>
            <a:off x="1479941" y="2235137"/>
            <a:ext cx="6184117" cy="462286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Dashboard Walkthrough: Interactive Insights in Action</a:t>
            </a:r>
          </a:p>
        </p:txBody>
      </p:sp>
      <p:pic>
        <p:nvPicPr>
          <p:cNvPr id="5" name="Picture 4" descr="A screenshot of a computer&#10;&#10;AI-generated content may be incorrect.">
            <a:extLst>
              <a:ext uri="{FF2B5EF4-FFF2-40B4-BE49-F238E27FC236}">
                <a16:creationId xmlns:a16="http://schemas.microsoft.com/office/drawing/2014/main" id="{BE53FED4-2ECC-2A25-651A-106DE50027E0}"/>
              </a:ext>
            </a:extLst>
          </p:cNvPr>
          <p:cNvPicPr>
            <a:picLocks noChangeAspect="1"/>
          </p:cNvPicPr>
          <p:nvPr/>
        </p:nvPicPr>
        <p:blipFill>
          <a:blip r:embed="rId3"/>
          <a:stretch>
            <a:fillRect/>
          </a:stretch>
        </p:blipFill>
        <p:spPr>
          <a:xfrm>
            <a:off x="1481529" y="2186006"/>
            <a:ext cx="6180942" cy="463570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Business Implications &amp; Strategic Recommendations</a:t>
            </a:r>
          </a:p>
        </p:txBody>
      </p:sp>
      <p:sp>
        <p:nvSpPr>
          <p:cNvPr id="3" name="Content Placeholder 2"/>
          <p:cNvSpPr>
            <a:spLocks noGrp="1"/>
          </p:cNvSpPr>
          <p:nvPr>
            <p:ph idx="1"/>
          </p:nvPr>
        </p:nvSpPr>
        <p:spPr/>
        <p:txBody>
          <a:bodyPr/>
          <a:lstStyle/>
          <a:p>
            <a:r>
              <a:t>• Investors: Focus on growth towns, consider lease length</a:t>
            </a:r>
          </a:p>
          <a:p>
            <a:r>
              <a:t>• Agents: Market in high-demand towns, educate on lease</a:t>
            </a:r>
          </a:p>
          <a:p>
            <a:r>
              <a:t>• Policy Makers: Monitor town-level trends for affordability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Limitations &amp; Future Enhancements</a:t>
            </a:r>
          </a:p>
        </p:txBody>
      </p:sp>
      <p:sp>
        <p:nvSpPr>
          <p:cNvPr id="3" name="Content Placeholder 2"/>
          <p:cNvSpPr>
            <a:spLocks noGrp="1"/>
          </p:cNvSpPr>
          <p:nvPr>
            <p:ph idx="1"/>
          </p:nvPr>
        </p:nvSpPr>
        <p:spPr/>
        <p:txBody>
          <a:bodyPr/>
          <a:lstStyle/>
          <a:p>
            <a:r>
              <a:t>Current:</a:t>
            </a:r>
          </a:p>
          <a:p>
            <a:r>
              <a:t>• Transaction-only data</a:t>
            </a:r>
          </a:p>
          <a:p>
            <a:r>
              <a:t>• No demographics or macro factors</a:t>
            </a:r>
          </a:p>
          <a:p>
            <a:endParaRPr/>
          </a:p>
          <a:p>
            <a:r>
              <a:t>Future:</a:t>
            </a:r>
          </a:p>
          <a:p>
            <a:r>
              <a:t>• Add economic indicators, listing data</a:t>
            </a:r>
          </a:p>
          <a:p>
            <a:r>
              <a:t>• Predictive modeling</a:t>
            </a:r>
          </a:p>
          <a:p>
            <a:r>
              <a:t>• Geospatial &amp; sentiment analysis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Q&amp;A: Your Questions, Our Insights</a:t>
            </a:r>
          </a:p>
        </p:txBody>
      </p:sp>
      <p:sp>
        <p:nvSpPr>
          <p:cNvPr id="3" name="Content Placeholder 2"/>
          <p:cNvSpPr>
            <a:spLocks noGrp="1"/>
          </p:cNvSpPr>
          <p:nvPr>
            <p:ph idx="1"/>
          </p:nvPr>
        </p:nvSpPr>
        <p:spPr/>
        <p:txBody>
          <a:bodyPr/>
          <a:lstStyle/>
          <a:p>
            <a:r>
              <a:rPr dirty="0"/>
              <a:t>We welcome your questions and feedback.</a:t>
            </a:r>
          </a:p>
        </p:txBody>
      </p:sp>
      <p:pic>
        <p:nvPicPr>
          <p:cNvPr id="8" name="Picture 7" descr="A person in a suit and tie&#10;&#10;AI-generated content may be incorrect.">
            <a:extLst>
              <a:ext uri="{FF2B5EF4-FFF2-40B4-BE49-F238E27FC236}">
                <a16:creationId xmlns:a16="http://schemas.microsoft.com/office/drawing/2014/main" id="{FA623E97-F507-AE4F-3F90-9EFF7EE50C3F}"/>
              </a:ext>
            </a:extLst>
          </p:cNvPr>
          <p:cNvPicPr>
            <a:picLocks noChangeAspect="1"/>
          </p:cNvPicPr>
          <p:nvPr/>
        </p:nvPicPr>
        <p:blipFill>
          <a:blip r:embed="rId3">
            <a:alphaModFix/>
          </a:blip>
          <a:stretch>
            <a:fillRect/>
          </a:stretch>
        </p:blipFill>
        <p:spPr>
          <a:xfrm>
            <a:off x="1251493" y="2919385"/>
            <a:ext cx="5571038" cy="371402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Thank You!</a:t>
            </a:r>
          </a:p>
        </p:txBody>
      </p:sp>
      <p:sp>
        <p:nvSpPr>
          <p:cNvPr id="3" name="Content Placeholder 2"/>
          <p:cNvSpPr>
            <a:spLocks noGrp="1"/>
          </p:cNvSpPr>
          <p:nvPr>
            <p:ph idx="1"/>
          </p:nvPr>
        </p:nvSpPr>
        <p:spPr/>
        <p:txBody>
          <a:bodyPr/>
          <a:lstStyle/>
          <a:p>
            <a:r>
              <a:t>Your Name(s)</a:t>
            </a:r>
          </a:p>
          <a:p>
            <a:r>
              <a:t>Email | LinkedIn</a:t>
            </a:r>
          </a:p>
          <a:p>
            <a:r>
              <a:t>We appreciate your time and attention.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Presentation Agenda</a:t>
            </a:r>
          </a:p>
        </p:txBody>
      </p:sp>
      <p:sp>
        <p:nvSpPr>
          <p:cNvPr id="3" name="Content Placeholder 2"/>
          <p:cNvSpPr>
            <a:spLocks noGrp="1"/>
          </p:cNvSpPr>
          <p:nvPr>
            <p:ph idx="1"/>
          </p:nvPr>
        </p:nvSpPr>
        <p:spPr/>
        <p:txBody>
          <a:bodyPr/>
          <a:lstStyle/>
          <a:p>
            <a:r>
              <a:t>• Project Overview &amp; Objectives</a:t>
            </a:r>
          </a:p>
          <a:p>
            <a:r>
              <a:t>• Data Sources &amp; Cleaning Process</a:t>
            </a:r>
          </a:p>
          <a:p>
            <a:r>
              <a:t>• Analytical Findings: Key Trends &amp; Insights</a:t>
            </a:r>
          </a:p>
          <a:p>
            <a:r>
              <a:t>• Dashboard Walkthrough &amp; Business Implications</a:t>
            </a:r>
          </a:p>
          <a:p>
            <a:r>
              <a:t>• Recommendations &amp; Future Work</a:t>
            </a:r>
          </a:p>
          <a:p>
            <a:r>
              <a:t>• Q&amp;A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Project Overview: Decoding the HDB Resale Market</a:t>
            </a:r>
          </a:p>
        </p:txBody>
      </p:sp>
      <p:sp>
        <p:nvSpPr>
          <p:cNvPr id="3" name="Content Placeholder 2"/>
          <p:cNvSpPr>
            <a:spLocks noGrp="1"/>
          </p:cNvSpPr>
          <p:nvPr>
            <p:ph idx="1"/>
          </p:nvPr>
        </p:nvSpPr>
        <p:spPr/>
        <p:txBody>
          <a:bodyPr>
            <a:normAutofit fontScale="85000" lnSpcReduction="20000"/>
          </a:bodyPr>
          <a:lstStyle/>
          <a:p>
            <a:r>
              <a:t>• Context: Importance of HDB resale market in Singapore housing.</a:t>
            </a:r>
          </a:p>
          <a:p>
            <a:r>
              <a:t>• Problem Statement: Lack of actionable insights from raw data.</a:t>
            </a:r>
          </a:p>
          <a:p>
            <a:r>
              <a:t>• Core Objective: Analyze HDB resale data to identify trends and drivers.</a:t>
            </a:r>
          </a:p>
          <a:p>
            <a:endParaRPr/>
          </a:p>
          <a:p>
            <a:r>
              <a:t>Key Questions:</a:t>
            </a:r>
          </a:p>
          <a:p>
            <a:r>
              <a:t>- What are the prevailing price trends?</a:t>
            </a:r>
          </a:p>
          <a:p>
            <a:r>
              <a:t>- How do prices vary by flat type, town, lease?</a:t>
            </a:r>
          </a:p>
          <a:p>
            <a:r>
              <a:t>- What are indicators of demand/supply?</a:t>
            </a:r>
          </a:p>
          <a:p>
            <a:r>
              <a:t>- Where are the investment hotspots?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Data Sources: Foundation of Our Analysis</a:t>
            </a:r>
          </a:p>
        </p:txBody>
      </p:sp>
      <p:sp>
        <p:nvSpPr>
          <p:cNvPr id="3" name="Content Placeholder 2"/>
          <p:cNvSpPr>
            <a:spLocks noGrp="1"/>
          </p:cNvSpPr>
          <p:nvPr>
            <p:ph idx="1"/>
          </p:nvPr>
        </p:nvSpPr>
        <p:spPr/>
        <p:txBody>
          <a:bodyPr/>
          <a:lstStyle/>
          <a:p>
            <a:r>
              <a:rPr dirty="0"/>
              <a:t>• Source: hdb_resale_flats.csv (e.g., Data.gov.sg)</a:t>
            </a:r>
          </a:p>
          <a:p>
            <a:r>
              <a:rPr dirty="0"/>
              <a:t>• Coverage: Historical resale records from [Start Date] to [End Date]</a:t>
            </a:r>
          </a:p>
          <a:p>
            <a:r>
              <a:rPr dirty="0"/>
              <a:t>• Key Fields: month, town, </a:t>
            </a:r>
            <a:r>
              <a:rPr dirty="0" err="1"/>
              <a:t>flat_type</a:t>
            </a:r>
            <a:r>
              <a:rPr dirty="0"/>
              <a:t>, </a:t>
            </a:r>
            <a:r>
              <a:rPr dirty="0" err="1"/>
              <a:t>floor_area_sqm</a:t>
            </a:r>
            <a:r>
              <a:rPr dirty="0"/>
              <a:t>, </a:t>
            </a:r>
            <a:r>
              <a:rPr dirty="0" err="1"/>
              <a:t>resale_price</a:t>
            </a:r>
            <a:r>
              <a:rPr dirty="0"/>
              <a:t>, lease info</a:t>
            </a:r>
          </a:p>
          <a:p>
            <a:r>
              <a:rPr dirty="0"/>
              <a:t>• Data Size: X rows, Y columns</a:t>
            </a:r>
          </a:p>
          <a:p>
            <a:r>
              <a:rPr dirty="0"/>
              <a:t>• Tools: Python, Power BI</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Data Cleaning &amp; Pre-processing: Ensuring Data Integrity</a:t>
            </a:r>
          </a:p>
        </p:txBody>
      </p:sp>
      <p:sp>
        <p:nvSpPr>
          <p:cNvPr id="3" name="Content Placeholder 2"/>
          <p:cNvSpPr>
            <a:spLocks noGrp="1"/>
          </p:cNvSpPr>
          <p:nvPr>
            <p:ph idx="1"/>
          </p:nvPr>
        </p:nvSpPr>
        <p:spPr/>
        <p:txBody>
          <a:bodyPr/>
          <a:lstStyle/>
          <a:p>
            <a:r>
              <a:t>• Missing Values: Addressed via median/mode imputation or deletion</a:t>
            </a:r>
          </a:p>
          <a:p>
            <a:r>
              <a:t>• Outliers: Treated using IQR or domain logic</a:t>
            </a:r>
          </a:p>
          <a:p>
            <a:r>
              <a:t>• Duplicates: Removed exact duplicates</a:t>
            </a:r>
          </a:p>
          <a:p>
            <a:r>
              <a:t>• Data Types: Standardized dates, numbers, and text</a:t>
            </a:r>
          </a:p>
        </p:txBody>
      </p:sp>
      <p:pic>
        <p:nvPicPr>
          <p:cNvPr id="5" name="Picture 4">
            <a:extLst>
              <a:ext uri="{FF2B5EF4-FFF2-40B4-BE49-F238E27FC236}">
                <a16:creationId xmlns:a16="http://schemas.microsoft.com/office/drawing/2014/main" id="{2A6A8FA9-E575-A80E-A659-E89DD37A8E72}"/>
              </a:ext>
            </a:extLst>
          </p:cNvPr>
          <p:cNvPicPr>
            <a:picLocks noChangeAspect="1"/>
          </p:cNvPicPr>
          <p:nvPr/>
        </p:nvPicPr>
        <p:blipFill>
          <a:blip r:embed="rId3"/>
          <a:stretch>
            <a:fillRect/>
          </a:stretch>
        </p:blipFill>
        <p:spPr>
          <a:xfrm>
            <a:off x="292798" y="4744749"/>
            <a:ext cx="3283119" cy="1435174"/>
          </a:xfrm>
          <a:prstGeom prst="rect">
            <a:avLst/>
          </a:prstGeom>
        </p:spPr>
      </p:pic>
      <p:pic>
        <p:nvPicPr>
          <p:cNvPr id="7" name="Picture 6">
            <a:extLst>
              <a:ext uri="{FF2B5EF4-FFF2-40B4-BE49-F238E27FC236}">
                <a16:creationId xmlns:a16="http://schemas.microsoft.com/office/drawing/2014/main" id="{11B41432-1C05-5A1A-F69B-3AF54C778BC9}"/>
              </a:ext>
            </a:extLst>
          </p:cNvPr>
          <p:cNvPicPr>
            <a:picLocks noChangeAspect="1"/>
          </p:cNvPicPr>
          <p:nvPr/>
        </p:nvPicPr>
        <p:blipFill>
          <a:blip r:embed="rId4"/>
          <a:stretch>
            <a:fillRect/>
          </a:stretch>
        </p:blipFill>
        <p:spPr>
          <a:xfrm>
            <a:off x="4300204" y="4744749"/>
            <a:ext cx="3238666" cy="1435174"/>
          </a:xfrm>
          <a:prstGeom prst="rect">
            <a:avLst/>
          </a:prstGeom>
        </p:spPr>
      </p:pic>
      <p:sp>
        <p:nvSpPr>
          <p:cNvPr id="9" name="TextBox 8">
            <a:extLst>
              <a:ext uri="{FF2B5EF4-FFF2-40B4-BE49-F238E27FC236}">
                <a16:creationId xmlns:a16="http://schemas.microsoft.com/office/drawing/2014/main" id="{857708F8-59EC-0702-E213-A31334E73113}"/>
              </a:ext>
            </a:extLst>
          </p:cNvPr>
          <p:cNvSpPr txBox="1"/>
          <p:nvPr/>
        </p:nvSpPr>
        <p:spPr>
          <a:xfrm>
            <a:off x="1678405" y="6268453"/>
            <a:ext cx="1022684" cy="369332"/>
          </a:xfrm>
          <a:prstGeom prst="rect">
            <a:avLst/>
          </a:prstGeom>
          <a:noFill/>
        </p:spPr>
        <p:txBody>
          <a:bodyPr wrap="square" rtlCol="0">
            <a:spAutoFit/>
          </a:bodyPr>
          <a:lstStyle/>
          <a:p>
            <a:r>
              <a:rPr lang="en-US" dirty="0"/>
              <a:t>Before</a:t>
            </a:r>
          </a:p>
        </p:txBody>
      </p:sp>
      <p:sp>
        <p:nvSpPr>
          <p:cNvPr id="10" name="TextBox 9">
            <a:extLst>
              <a:ext uri="{FF2B5EF4-FFF2-40B4-BE49-F238E27FC236}">
                <a16:creationId xmlns:a16="http://schemas.microsoft.com/office/drawing/2014/main" id="{09DBF6B6-0304-EE42-A3EA-93D3628AD61B}"/>
              </a:ext>
            </a:extLst>
          </p:cNvPr>
          <p:cNvSpPr txBox="1"/>
          <p:nvPr/>
        </p:nvSpPr>
        <p:spPr>
          <a:xfrm>
            <a:off x="5420229" y="6268453"/>
            <a:ext cx="1022684" cy="369332"/>
          </a:xfrm>
          <a:prstGeom prst="rect">
            <a:avLst/>
          </a:prstGeom>
          <a:noFill/>
        </p:spPr>
        <p:txBody>
          <a:bodyPr wrap="square" rtlCol="0">
            <a:spAutoFit/>
          </a:bodyPr>
          <a:lstStyle/>
          <a:p>
            <a:r>
              <a:rPr lang="en-US" dirty="0"/>
              <a:t>After</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Feature Engineering &amp; DAX: Enhancing Analytical Depth</a:t>
            </a:r>
          </a:p>
        </p:txBody>
      </p:sp>
      <p:sp>
        <p:nvSpPr>
          <p:cNvPr id="3" name="Content Placeholder 2"/>
          <p:cNvSpPr>
            <a:spLocks noGrp="1"/>
          </p:cNvSpPr>
          <p:nvPr>
            <p:ph idx="1"/>
          </p:nvPr>
        </p:nvSpPr>
        <p:spPr/>
        <p:txBody>
          <a:bodyPr>
            <a:normAutofit lnSpcReduction="10000"/>
          </a:bodyPr>
          <a:lstStyle/>
          <a:p>
            <a:r>
              <a:t>New Fields:</a:t>
            </a:r>
          </a:p>
          <a:p>
            <a:r>
              <a:t>• Price_Per_SQM</a:t>
            </a:r>
          </a:p>
          <a:p>
            <a:r>
              <a:t>• Lease_Remaining_Years</a:t>
            </a:r>
          </a:p>
          <a:p>
            <a:r>
              <a:t>• Flat_Age_At_Sale</a:t>
            </a:r>
          </a:p>
          <a:p>
            <a:endParaRPr/>
          </a:p>
          <a:p>
            <a:r>
              <a:t>Key Measures:</a:t>
            </a:r>
          </a:p>
          <a:p>
            <a:r>
              <a:t>• Avg_Resale_Price</a:t>
            </a:r>
          </a:p>
          <a:p>
            <a:r>
              <a:t>• Total_Transactions</a:t>
            </a:r>
          </a:p>
          <a:p>
            <a:r>
              <a:t>• YoY_Price_Growth</a:t>
            </a:r>
          </a:p>
        </p:txBody>
      </p:sp>
      <p:pic>
        <p:nvPicPr>
          <p:cNvPr id="5" name="Picture 4">
            <a:extLst>
              <a:ext uri="{FF2B5EF4-FFF2-40B4-BE49-F238E27FC236}">
                <a16:creationId xmlns:a16="http://schemas.microsoft.com/office/drawing/2014/main" id="{6EA59FF6-9C10-72F4-4057-046E114D93DE}"/>
              </a:ext>
            </a:extLst>
          </p:cNvPr>
          <p:cNvPicPr>
            <a:picLocks noChangeAspect="1"/>
          </p:cNvPicPr>
          <p:nvPr/>
        </p:nvPicPr>
        <p:blipFill>
          <a:blip r:embed="rId3"/>
          <a:stretch>
            <a:fillRect/>
          </a:stretch>
        </p:blipFill>
        <p:spPr>
          <a:xfrm>
            <a:off x="4572000" y="2489200"/>
            <a:ext cx="3150971" cy="355999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Analytical Findings: Resilient Market Growth</a:t>
            </a:r>
          </a:p>
        </p:txBody>
      </p:sp>
      <p:pic>
        <p:nvPicPr>
          <p:cNvPr id="5" name="Picture 4" descr="A screenshot of a computer&#10;&#10;AI-generated content may be incorrect.">
            <a:extLst>
              <a:ext uri="{FF2B5EF4-FFF2-40B4-BE49-F238E27FC236}">
                <a16:creationId xmlns:a16="http://schemas.microsoft.com/office/drawing/2014/main" id="{2E466DDD-1E73-2D48-406C-30A4F902F28D}"/>
              </a:ext>
            </a:extLst>
          </p:cNvPr>
          <p:cNvPicPr>
            <a:picLocks noChangeAspect="1"/>
          </p:cNvPicPr>
          <p:nvPr/>
        </p:nvPicPr>
        <p:blipFill>
          <a:blip r:embed="rId3"/>
          <a:stretch>
            <a:fillRect/>
          </a:stretch>
        </p:blipFill>
        <p:spPr>
          <a:xfrm>
            <a:off x="1400164" y="2100246"/>
            <a:ext cx="6343672" cy="475775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Price Dynamics: Flat Type &amp; Locational Premiums</a:t>
            </a:r>
          </a:p>
        </p:txBody>
      </p:sp>
      <p:pic>
        <p:nvPicPr>
          <p:cNvPr id="5" name="Picture 4" descr="A screenshot of a computer screen&#10;&#10;AI-generated content may be incorrect.">
            <a:extLst>
              <a:ext uri="{FF2B5EF4-FFF2-40B4-BE49-F238E27FC236}">
                <a16:creationId xmlns:a16="http://schemas.microsoft.com/office/drawing/2014/main" id="{8BE9E04C-EB4A-4946-D3F7-68C88F85CF2E}"/>
              </a:ext>
            </a:extLst>
          </p:cNvPr>
          <p:cNvPicPr>
            <a:picLocks noChangeAspect="1"/>
          </p:cNvPicPr>
          <p:nvPr/>
        </p:nvPicPr>
        <p:blipFill>
          <a:blip r:embed="rId3"/>
          <a:stretch>
            <a:fillRect/>
          </a:stretch>
        </p:blipFill>
        <p:spPr>
          <a:xfrm>
            <a:off x="1400164" y="2090254"/>
            <a:ext cx="6343672" cy="476774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Lease Depreciation: Understanding Its Influence</a:t>
            </a:r>
          </a:p>
        </p:txBody>
      </p:sp>
      <p:pic>
        <p:nvPicPr>
          <p:cNvPr id="5" name="Picture 4" descr="A screenshot of a computer&#10;&#10;AI-generated content may be incorrect.">
            <a:extLst>
              <a:ext uri="{FF2B5EF4-FFF2-40B4-BE49-F238E27FC236}">
                <a16:creationId xmlns:a16="http://schemas.microsoft.com/office/drawing/2014/main" id="{F598F22B-D531-5785-8C76-E9FE01768877}"/>
              </a:ext>
            </a:extLst>
          </p:cNvPr>
          <p:cNvPicPr>
            <a:picLocks noChangeAspect="1"/>
          </p:cNvPicPr>
          <p:nvPr/>
        </p:nvPicPr>
        <p:blipFill>
          <a:blip r:embed="rId3"/>
          <a:stretch>
            <a:fillRect/>
          </a:stretch>
        </p:blipFill>
        <p:spPr>
          <a:xfrm>
            <a:off x="1400164" y="2103093"/>
            <a:ext cx="6343672" cy="4754907"/>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 Boardroom</Template>
  <TotalTime>31</TotalTime>
  <Words>1011</Words>
  <Application>Microsoft Office PowerPoint</Application>
  <PresentationFormat>On-screen Show (4:3)</PresentationFormat>
  <Paragraphs>92</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Gothic</vt:lpstr>
      <vt:lpstr>Wingdings 3</vt:lpstr>
      <vt:lpstr>Ion Boardroom</vt:lpstr>
      <vt:lpstr>Real Estate Business Analysis Capstone Project: Uncovering Trends in HDB Resale Flats</vt:lpstr>
      <vt:lpstr>Presentation Agenda</vt:lpstr>
      <vt:lpstr>Project Overview: Decoding the HDB Resale Market</vt:lpstr>
      <vt:lpstr>Data Sources: Foundation of Our Analysis</vt:lpstr>
      <vt:lpstr>Data Cleaning &amp; Pre-processing: Ensuring Data Integrity</vt:lpstr>
      <vt:lpstr>Feature Engineering &amp; DAX: Enhancing Analytical Depth</vt:lpstr>
      <vt:lpstr>Analytical Findings: Resilient Market Growth</vt:lpstr>
      <vt:lpstr>Price Dynamics: Flat Type &amp; Locational Premiums</vt:lpstr>
      <vt:lpstr>Lease Depreciation: Understanding Its Influence</vt:lpstr>
      <vt:lpstr>Market Activity: Identifying Demand Hotspots</vt:lpstr>
      <vt:lpstr>Dashboard Walkthrough: Interactive Insights in Action</vt:lpstr>
      <vt:lpstr>Business Implications &amp; Strategic Recommendations</vt:lpstr>
      <vt:lpstr>Limitations &amp; Future Enhancements</vt:lpstr>
      <vt:lpstr>Q&amp;A: Your Questions, Our Insights</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Tang Seong Fatt</cp:lastModifiedBy>
  <cp:revision>9</cp:revision>
  <dcterms:created xsi:type="dcterms:W3CDTF">2013-01-27T09:14:16Z</dcterms:created>
  <dcterms:modified xsi:type="dcterms:W3CDTF">2025-06-12T09:43:48Z</dcterms:modified>
  <cp:category/>
</cp:coreProperties>
</file>

<file path=docProps/thumbnail.jpeg>
</file>